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01.06.2020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234888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8800" b="1" dirty="0" smtClean="0">
                <a:solidFill>
                  <a:srgbClr val="FF0000"/>
                </a:solidFill>
              </a:rPr>
              <a:t>Zdroje světla</a:t>
            </a:r>
            <a:endParaRPr lang="cs-CZ" sz="88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0" y="5654080"/>
            <a:ext cx="9144000" cy="1203920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Autor: Pavlína</a:t>
            </a:r>
            <a:r>
              <a:rPr kumimoji="0" lang="cs-CZ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Čermáková</a:t>
            </a:r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Vytvořeno v rámci v projektu „EU peníze školám“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 VK oblast podpory 1.4 s názvem Zlepšení podmínek pro vzdělávání na základních školách</a:t>
            </a:r>
            <a:endParaRPr kumimoji="0" lang="cs-CZ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57531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2843808" y="4293096"/>
            <a:ext cx="34556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VY_32_INOVACE_41_Zdroje_</a:t>
            </a:r>
            <a:r>
              <a:rPr lang="cs-CZ" dirty="0" err="1" smtClean="0"/>
              <a:t>svetla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[</a:t>
            </a:r>
            <a:r>
              <a:rPr lang="cs-CZ" sz="1400" dirty="0"/>
              <a:t>10]</a:t>
            </a:r>
          </a:p>
          <a:p>
            <a:r>
              <a:rPr lang="cs-CZ" sz="1400" dirty="0"/>
              <a:t>http://www.google.cz/imgres?q=z%C3%A1%C5%99ivka&amp;hl=cs&amp;gbv=2&amp;biw=1366&amp;bih=571&amp;tbm=isch&amp;tbnid=AFs8DugVBWLQIM:&amp;imgrefurl=http://kuchynska-svitidla.poselsvetla.cz/kuchynska-zarivka-cucina-334501710.html&amp;docid=pDXMlZMmk2Vp4M&amp;imgurl=http://</a:t>
            </a:r>
            <a:r>
              <a:rPr lang="cs-CZ" sz="1400" dirty="0" smtClean="0"/>
              <a:t>kuchynska-svitidla.poselsvetla.cz/files/kuchynske-svitidlo-tarragon-334501710-original.jpg&amp;w=800&amp;h=528&amp;ei=Q4G6T_jIFYSXOrbl-K8K&amp;zoom=1&amp;iact=hc&amp;vpx=1008&amp;vpy=200&amp;dur=78&amp;hovh=182&amp;hovw=276&amp;tx=108&amp;ty=74&amp;sig=101810909943249336466&amp;page=1&amp;tbnh=123&amp;tbnw=186&amp;start=0&amp;ndsp=12&amp;ved=1t:429,r:5,s:0,i:93</a:t>
            </a:r>
          </a:p>
          <a:p>
            <a:r>
              <a:rPr lang="cs-CZ" sz="1400" dirty="0"/>
              <a:t>[11]</a:t>
            </a:r>
          </a:p>
          <a:p>
            <a:r>
              <a:rPr lang="cs-CZ" sz="1400" dirty="0"/>
              <a:t>http://www.google.cz/imgres?q=slunce&amp;hl=cs&amp;gbv=2&amp;biw=1366&amp;bih=571&amp;tbm=isch&amp;tbnid=PDJDGBKdAhZuoM:&amp;imgrefurl=http://sonet155.blogspot.com/2011_02_01_archive.html&amp;docid=l5NXLOVto9KHAM&amp;imgurl=http://4.bp.blogspot.com/-AB8Go21C17A/TWe-GS2Qp7I/AAAAAAAAAEA/xuSH9Q0yY3s/s1600/slunce.jpg&amp;w=530&amp;h=316&amp;ei=FoO6T_KeMtDpOZ__</a:t>
            </a:r>
            <a:r>
              <a:rPr lang="cs-CZ" sz="1400" dirty="0" smtClean="0"/>
              <a:t>7KUK&amp;zoom=1&amp;iact=hc&amp;vpx=70&amp;vpy=273&amp;dur=1002&amp;hovh=173&amp;hovw=291&amp;tx=121&amp;ty=77&amp;sig=101810909943249336466&amp;page=3&amp;tbnh=121&amp;tbnw=154&amp;start=44&amp;ndsp=28&amp;ved=1t:429,r:0,s:44,i:219</a:t>
            </a:r>
          </a:p>
          <a:p>
            <a:r>
              <a:rPr lang="cs-CZ" sz="1400" dirty="0"/>
              <a:t>[12]</a:t>
            </a:r>
          </a:p>
          <a:p>
            <a:r>
              <a:rPr lang="cs-CZ" sz="1400" dirty="0"/>
              <a:t>http://www.google.cz/imgres?q=m%C4%9Bs%C3%ADc&amp;hl=cs&amp;gbv=2&amp;biw=1366&amp;bih=571&amp;tbm=isch&amp;tbnid=QNaXGioWCPL0KM:&amp;imgrefurl=http://fanmovie.cz/recenze/cesta-na-mesic-3d-2/&amp;docid=1IPOIMPf5Aw8cM&amp;imgurl=http://fanmovie.cz/wp-content/uploads/cesta_na_mesic_3d_05.jpg&amp;w=1024&amp;h=768&amp;ei=m4O6T9GDCImVOpykjZcK&amp;zoom=1</a:t>
            </a:r>
          </a:p>
          <a:p>
            <a:r>
              <a:rPr lang="cs-CZ" sz="1400" dirty="0"/>
              <a:t>[13]</a:t>
            </a:r>
          </a:p>
          <a:p>
            <a:r>
              <a:rPr lang="cs-CZ" sz="1400" dirty="0"/>
              <a:t>http://www.google.cz/imgres?q=superm%C4%9Bs%C3%ADc+v+Glastonbury&amp;hl=cs&amp;biw=1366&amp;bih=571&amp;gbv=2&amp;tbm=isch&amp;tbnid=MqAMyQxV9CXHGM:&amp;imgrefurl=http://worldoflittlewolf.blog.cz/1103/fascinujici-snimky-mesice-ktery-byl-zemi-nejblize-za-18-let&amp;docid=YengU7wjNFsIwM&amp;itg=1&amp;imgurl=http://nd04.jxs.cz/049/785/2edea1b5db_74629153_o2.jpg&amp;w=800&amp;h=450&amp;ei=K4W6T6CoDIaPswa63fSmCA&amp;zoom=1&amp;iact=hc&amp;vpx=509&amp;vpy=291&amp;dur=30&amp;hovh=168&amp;hovw=300&amp;tx=188&amp;ty=189&amp;sig=101810909943249336466&amp;page=1&amp;tbnh=115&amp;tbnw=169&amp;start=0&amp;ndsp=21&amp;ved=1t:429,r:17,s:0,i:106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16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Díky světelným zdrojům vidíme tělesa okolo sebe.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1115616" y="1772816"/>
            <a:ext cx="3240360" cy="439248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908720"/>
            <a:ext cx="4427984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Světlo vysílané ze světelného zdroje dopadá na tělesa                           v  prostoru okolo zdroje.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6016" y="2708920"/>
            <a:ext cx="4427984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Tělesa světlo od zdroje více či méně odráží.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716016" y="4293096"/>
            <a:ext cx="4427984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800" dirty="0" smtClean="0"/>
              <a:t>Odražené světlo dopadá do našeho oka a díky tomu tělesa okolo sebe vnímáme.</a:t>
            </a:r>
            <a:endParaRPr lang="cs-CZ" sz="28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39374" y="6179190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[1]</a:t>
            </a:r>
            <a:endParaRPr lang="cs-CZ" dirty="0"/>
          </a:p>
        </p:txBody>
      </p:sp>
      <p:grpSp>
        <p:nvGrpSpPr>
          <p:cNvPr id="13" name="Skupina 12"/>
          <p:cNvGrpSpPr/>
          <p:nvPr/>
        </p:nvGrpSpPr>
        <p:grpSpPr>
          <a:xfrm>
            <a:off x="3203848" y="3501008"/>
            <a:ext cx="720080" cy="600124"/>
            <a:chOff x="3203848" y="3501008"/>
            <a:chExt cx="720080" cy="600124"/>
          </a:xfrm>
        </p:grpSpPr>
        <p:sp>
          <p:nvSpPr>
            <p:cNvPr id="10" name="Zaoblený obdélník 9"/>
            <p:cNvSpPr/>
            <p:nvPr/>
          </p:nvSpPr>
          <p:spPr>
            <a:xfrm>
              <a:off x="3203848" y="3501008"/>
              <a:ext cx="720080" cy="6001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3383868" y="3663027"/>
              <a:ext cx="360040" cy="30603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6" name="Picture 2" descr="http://www.fajfrlik.webz.cz/batikasvetl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971" y="1764752"/>
            <a:ext cx="3295650" cy="4400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  <p:bldP spid="7" grpId="0" animBg="1"/>
      <p:bldP spid="8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Světelné zdroje dělíme podle různých kritérií.</a:t>
            </a:r>
          </a:p>
          <a:p>
            <a:r>
              <a:rPr lang="cs-CZ" sz="3200" dirty="0" smtClean="0"/>
              <a:t>Např. podle toho, jakým způsobem světlo ve zdroji vzniká. 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772816"/>
            <a:ext cx="428396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Teplé zdroje</a:t>
            </a:r>
            <a:endParaRPr lang="cs-CZ" sz="2400" b="1" dirty="0"/>
          </a:p>
        </p:txBody>
      </p:sp>
      <p:pic>
        <p:nvPicPr>
          <p:cNvPr id="16388" name="Picture 4" descr="http://nd04.jxs.cz/119/273/491782ca04_69627197_o2.jpg"/>
          <p:cNvPicPr>
            <a:picLocks noChangeAspect="1" noChangeArrowheads="1"/>
          </p:cNvPicPr>
          <p:nvPr/>
        </p:nvPicPr>
        <p:blipFill>
          <a:blip r:embed="rId2" cstate="print"/>
          <a:srcRect l="15367" t="10800" r="29593" b="24401"/>
          <a:stretch>
            <a:fillRect/>
          </a:stretch>
        </p:blipFill>
        <p:spPr bwMode="auto">
          <a:xfrm>
            <a:off x="0" y="2852936"/>
            <a:ext cx="2448272" cy="216024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0" y="5949279"/>
            <a:ext cx="435597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Světlo vzniká v těchto zdrojích </a:t>
            </a:r>
            <a:r>
              <a:rPr lang="cs-CZ" sz="2400" smtClean="0"/>
              <a:t>rozžhavením těles.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44008" y="1772816"/>
            <a:ext cx="428396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Studené zdroje</a:t>
            </a:r>
            <a:endParaRPr lang="cs-CZ" sz="2400" b="1" dirty="0"/>
          </a:p>
        </p:txBody>
      </p:sp>
      <p:pic>
        <p:nvPicPr>
          <p:cNvPr id="16394" name="Picture 10" descr="http://www.elektro-svitidla.com/pic_zbozi/07670.jpg"/>
          <p:cNvPicPr>
            <a:picLocks noChangeAspect="1" noChangeArrowheads="1"/>
          </p:cNvPicPr>
          <p:nvPr/>
        </p:nvPicPr>
        <p:blipFill>
          <a:blip r:embed="rId3" cstate="print"/>
          <a:srcRect l="11210" t="9818" b="11638"/>
          <a:stretch>
            <a:fillRect/>
          </a:stretch>
        </p:blipFill>
        <p:spPr bwMode="auto">
          <a:xfrm>
            <a:off x="4788024" y="2492896"/>
            <a:ext cx="1864474" cy="1584176"/>
          </a:xfrm>
          <a:prstGeom prst="rect">
            <a:avLst/>
          </a:prstGeom>
          <a:noFill/>
        </p:spPr>
      </p:pic>
      <p:pic>
        <p:nvPicPr>
          <p:cNvPr id="16400" name="Picture 16" descr="http://czechfolks.com/plus/wp-content/uploads/2010/07/obr%C3%A1zek-02-sv%C4%9Btlu%C5%A1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6857" y="2432256"/>
            <a:ext cx="2063793" cy="2680250"/>
          </a:xfrm>
          <a:prstGeom prst="rect">
            <a:avLst/>
          </a:prstGeom>
          <a:noFill/>
        </p:spPr>
      </p:pic>
      <p:sp>
        <p:nvSpPr>
          <p:cNvPr id="14" name="TextovéPole 13"/>
          <p:cNvSpPr txBox="1"/>
          <p:nvPr/>
        </p:nvSpPr>
        <p:spPr>
          <a:xfrm>
            <a:off x="4788024" y="5949280"/>
            <a:ext cx="4355976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Diodová žárovka </a:t>
            </a:r>
            <a:r>
              <a:rPr lang="cs-CZ" sz="2400" dirty="0" smtClean="0"/>
              <a:t>– světlo vzniká díky dějům v polovodičích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88024" y="5288340"/>
            <a:ext cx="4355976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/>
              <a:t>Úsporné žárovky </a:t>
            </a:r>
            <a:r>
              <a:rPr lang="cs-CZ" sz="2400" dirty="0" smtClean="0"/>
              <a:t>– světlo je vyzářeno podobně jako v zářivkách po nárazech částic s nábojem s částicemi plynu</a:t>
            </a:r>
            <a:endParaRPr lang="cs-CZ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788024" y="5288340"/>
            <a:ext cx="4355976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Světluška - Světlušky svítí díky… bioluminiscenci. Je to následek chemických reakcí v živých buňkách a tkáních</a:t>
            </a:r>
            <a:endParaRPr lang="cs-CZ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751512" y="5657671"/>
            <a:ext cx="4392488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Světlo vzniká na jiném principu – chemickém, fyzikálním, biologickém, ...</a:t>
            </a:r>
            <a:endParaRPr lang="cs-CZ" sz="2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0" y="4973724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[2]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2555776" y="3195352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[3]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2483768" y="5354644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[4]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770276" y="3587715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[5]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307061" y="4705464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[6]</a:t>
            </a:r>
            <a:endParaRPr lang="cs-CZ" dirty="0"/>
          </a:p>
        </p:txBody>
      </p:sp>
      <p:pic>
        <p:nvPicPr>
          <p:cNvPr id="1026" name="Picture 2" descr="http://upload.wikimedia.org/wikipedia/commons/3/3a/Gluehlampe_01_KMJ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997" y="2352222"/>
            <a:ext cx="854211" cy="1420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9/95/Fir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933056"/>
            <a:ext cx="1863334" cy="1397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/>
      <p:bldP spid="19" grpId="0"/>
      <p:bldP spid="20" grpId="0"/>
      <p:bldP spid="21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Světelné zdroje dělíme podle různých kritérií.</a:t>
            </a:r>
          </a:p>
          <a:p>
            <a:r>
              <a:rPr lang="cs-CZ" sz="3200" dirty="0" smtClean="0"/>
              <a:t>Např. podle toho, jaké jsou rozměry zdroje                                       v porovnáním se vzdáleností, ze které je pozorujeme: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1772816"/>
            <a:ext cx="428396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Bodové zdroje</a:t>
            </a:r>
            <a:endParaRPr lang="cs-CZ" sz="2400" b="1" dirty="0"/>
          </a:p>
        </p:txBody>
      </p:sp>
      <p:pic>
        <p:nvPicPr>
          <p:cNvPr id="17414" name="Picture 6" descr="http://www.deli.jecool.net/wp-content/uploads/hvezdy_22.jpg"/>
          <p:cNvPicPr>
            <a:picLocks noChangeAspect="1" noChangeArrowheads="1"/>
          </p:cNvPicPr>
          <p:nvPr/>
        </p:nvPicPr>
        <p:blipFill>
          <a:blip r:embed="rId2" cstate="print"/>
          <a:srcRect t="22633" b="11303"/>
          <a:stretch>
            <a:fillRect/>
          </a:stretch>
        </p:blipFill>
        <p:spPr bwMode="auto">
          <a:xfrm>
            <a:off x="179512" y="4603440"/>
            <a:ext cx="3923928" cy="194421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644008" y="1772816"/>
            <a:ext cx="4283968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Plošné zdroje</a:t>
            </a:r>
            <a:endParaRPr lang="cs-CZ" sz="2400" b="1" dirty="0"/>
          </a:p>
        </p:txBody>
      </p:sp>
      <p:pic>
        <p:nvPicPr>
          <p:cNvPr id="17416" name="Picture 8" descr="http://kuchynska-svitidla.poselsvetla.cz/files/kuchynske-svitidlo-tarragon-334501710-original.jpg"/>
          <p:cNvPicPr>
            <a:picLocks noChangeAspect="1" noChangeArrowheads="1"/>
          </p:cNvPicPr>
          <p:nvPr/>
        </p:nvPicPr>
        <p:blipFill>
          <a:blip r:embed="rId3" cstate="print"/>
          <a:srcRect t="15385" b="20513"/>
          <a:stretch>
            <a:fillRect/>
          </a:stretch>
        </p:blipFill>
        <p:spPr bwMode="auto">
          <a:xfrm>
            <a:off x="4644008" y="2420888"/>
            <a:ext cx="4256153" cy="1800200"/>
          </a:xfrm>
          <a:prstGeom prst="rect">
            <a:avLst/>
          </a:prstGeom>
          <a:noFill/>
        </p:spPr>
      </p:pic>
      <p:pic>
        <p:nvPicPr>
          <p:cNvPr id="17418" name="Picture 10" descr="http://4.bp.blogspot.com/-AB8Go21C17A/TWe-GS2Qp7I/AAAAAAAAAEA/xuSH9Q0yY3s/s1600/slunce.jpg"/>
          <p:cNvPicPr>
            <a:picLocks noChangeAspect="1" noChangeArrowheads="1"/>
          </p:cNvPicPr>
          <p:nvPr/>
        </p:nvPicPr>
        <p:blipFill>
          <a:blip r:embed="rId4" cstate="print"/>
          <a:srcRect l="5706" t="7177" r="10137" b="17177"/>
          <a:stretch>
            <a:fillRect/>
          </a:stretch>
        </p:blipFill>
        <p:spPr bwMode="auto">
          <a:xfrm>
            <a:off x="4644008" y="4437112"/>
            <a:ext cx="4248472" cy="2276872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3931" y="4221088"/>
            <a:ext cx="449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[7]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56255" y="6529318"/>
            <a:ext cx="696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[9]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103440" y="3888750"/>
            <a:ext cx="567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[10]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123973" y="6488668"/>
            <a:ext cx="61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[11]</a:t>
            </a:r>
            <a:endParaRPr lang="cs-CZ" dirty="0"/>
          </a:p>
        </p:txBody>
      </p:sp>
      <p:pic>
        <p:nvPicPr>
          <p:cNvPr id="4098" name="Picture 2" descr="http://www.eshop-honzikovyvlacky.cz/fotky11271/fotos/_vyr_109Stinitko_Ase-1_04-80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59" y="2440205"/>
            <a:ext cx="2651856" cy="196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dirty="0" smtClean="0"/>
              <a:t>Je Měsíc světelným zdrojem?</a:t>
            </a:r>
            <a:endParaRPr lang="cs-CZ" sz="3200" dirty="0"/>
          </a:p>
        </p:txBody>
      </p:sp>
      <p:pic>
        <p:nvPicPr>
          <p:cNvPr id="18434" name="Picture 2" descr="http://fanmovie.cz/wp-content/uploads/cesta_na_mesic_3d_05.jpg"/>
          <p:cNvPicPr>
            <a:picLocks noChangeAspect="1" noChangeArrowheads="1"/>
          </p:cNvPicPr>
          <p:nvPr/>
        </p:nvPicPr>
        <p:blipFill>
          <a:blip r:embed="rId2" cstate="print"/>
          <a:srcRect t="11454" b="16547"/>
          <a:stretch>
            <a:fillRect/>
          </a:stretch>
        </p:blipFill>
        <p:spPr bwMode="auto">
          <a:xfrm>
            <a:off x="0" y="836712"/>
            <a:ext cx="5867400" cy="3168352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6012160" y="836712"/>
            <a:ext cx="3131840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Měsíc není přímým zdrojem světla, neboť žádné světlo v něm nevzniká.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2708920"/>
            <a:ext cx="313184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Měsíc pouze odráží světlo, které na něj dopadá ze Slunce.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365104"/>
            <a:ext cx="91440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Díky tomu se nám jeví v různých fázích, neboť je pokaždé přivrácen jinou částí osvětlenou Sluncem </a:t>
            </a:r>
            <a:r>
              <a:rPr lang="cs-CZ" sz="2400" dirty="0"/>
              <a:t>.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5373216"/>
            <a:ext cx="9144000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/>
              <a:t>Protože ale světlo odráží, je druhotně schopen osvětlit i temnou noční oblohu a tělesa na Zemi.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0" y="3949530"/>
            <a:ext cx="576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[12]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Superměsíc 19.3.2011</a:t>
            </a:r>
            <a:endParaRPr lang="cs-CZ" sz="3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0" y="6206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Měsíc byl v ten den v úplňku a nejblíže k Zemi.</a:t>
            </a:r>
            <a:endParaRPr lang="cs-CZ" sz="2400" dirty="0"/>
          </a:p>
        </p:txBody>
      </p:sp>
      <p:pic>
        <p:nvPicPr>
          <p:cNvPr id="4" name="Picture 2" descr="http://media.novinky.cz/018/260185-gallery1-u0n1j.jpg"/>
          <p:cNvPicPr>
            <a:picLocks noChangeAspect="1" noChangeArrowheads="1"/>
          </p:cNvPicPr>
          <p:nvPr/>
        </p:nvPicPr>
        <p:blipFill>
          <a:blip r:embed="rId2" cstate="print"/>
          <a:srcRect l="5113" t="10777" r="5901" b="18213"/>
          <a:stretch>
            <a:fillRect/>
          </a:stretch>
        </p:blipFill>
        <p:spPr bwMode="auto">
          <a:xfrm>
            <a:off x="0" y="1196752"/>
            <a:ext cx="9144000" cy="417646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0" y="551723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err="1" smtClean="0"/>
              <a:t>Glastonbury</a:t>
            </a:r>
            <a:r>
              <a:rPr lang="cs-CZ" sz="2400" b="1" dirty="0" smtClean="0"/>
              <a:t> ve Velké Británii</a:t>
            </a:r>
          </a:p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V ten den byla díky tomu i u nás velmi jasná noc.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82" y="5382393"/>
            <a:ext cx="576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[13]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Zápis:</a:t>
            </a:r>
          </a:p>
          <a:p>
            <a:r>
              <a:rPr lang="cs-CZ" sz="2800" b="1" u="sng" smtClean="0">
                <a:solidFill>
                  <a:srgbClr val="FF0000"/>
                </a:solidFill>
              </a:rPr>
              <a:t>Světelné </a:t>
            </a:r>
            <a:r>
              <a:rPr lang="cs-CZ" sz="2800" b="1" u="sng" dirty="0" smtClean="0">
                <a:solidFill>
                  <a:srgbClr val="FF0000"/>
                </a:solidFill>
              </a:rPr>
              <a:t>zdroje</a:t>
            </a:r>
          </a:p>
          <a:p>
            <a:pPr marL="514350" indent="-514350">
              <a:buAutoNum type="arabicPeriod"/>
            </a:pPr>
            <a:r>
              <a:rPr lang="cs-CZ" sz="2800" b="1" dirty="0" smtClean="0"/>
              <a:t>Třídění podle způsobu vzniku světla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Teplé zdroje – Slunce, oheň, žárovka, ...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Studené zdroje – Zářivka, diodová žárovka, světluška, ...</a:t>
            </a:r>
          </a:p>
          <a:p>
            <a:pPr marL="514350" indent="-514350"/>
            <a:endParaRPr lang="cs-CZ" sz="2800" dirty="0" smtClean="0"/>
          </a:p>
          <a:p>
            <a:pPr marL="514350" indent="-514350"/>
            <a:r>
              <a:rPr lang="cs-CZ" sz="2800" b="1" dirty="0" smtClean="0"/>
              <a:t>2. Třídění podle velikosti zdroje v porovnání se vzdáleností, ze které jej pozorujeme: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Bodové zdroje – malá žárovička, vzdálené hvězdy, ...</a:t>
            </a:r>
          </a:p>
          <a:p>
            <a:pPr marL="514350" indent="-514350">
              <a:buAutoNum type="alphaLcParenR"/>
            </a:pPr>
            <a:r>
              <a:rPr lang="cs-CZ" sz="2800" dirty="0" smtClean="0"/>
              <a:t>Plošné zdroje – Slunce, zářivka, ...</a:t>
            </a:r>
          </a:p>
          <a:p>
            <a:pPr marL="514350" indent="-514350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údaje o DUM</a:t>
            </a:r>
            <a:endParaRPr lang="cs-CZ" dirty="0"/>
          </a:p>
        </p:txBody>
      </p:sp>
      <p:sp>
        <p:nvSpPr>
          <p:cNvPr id="8" name="Zástupný symbol pro text 2"/>
          <p:cNvSpPr txBox="1">
            <a:spLocks/>
          </p:cNvSpPr>
          <p:nvPr/>
        </p:nvSpPr>
        <p:spPr>
          <a:xfrm>
            <a:off x="457200" y="1196752"/>
            <a:ext cx="8229600" cy="4810348"/>
          </a:xfrm>
          <a:prstGeom prst="rect">
            <a:avLst/>
          </a:prstGeom>
        </p:spPr>
        <p:txBody>
          <a:bodyPr/>
          <a:lstStyle/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/>
              <a:t>Autor DUM: Pavlína Čermáková, ZŠ Studentská 895, Mnichovo Hradiště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Období vytvoření DUM: 2. pololetí školního roku 2010/2011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Ročník: sedmý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Vzdělávací oblast: Člověk a příroda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Vzdělávací obor: Fyzika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Tematický okruh: Optika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Téma: Zdroje světla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>
                <a:cs typeface="Times New Roman" pitchFamily="18" charset="0"/>
              </a:rPr>
              <a:t>DUM byl vytvořen jako doprovodný materiál pro výklad v předmětu </a:t>
            </a:r>
            <a:r>
              <a:rPr lang="cs-CZ" sz="1600" dirty="0" smtClean="0">
                <a:cs typeface="Times New Roman" pitchFamily="18" charset="0"/>
              </a:rPr>
              <a:t>Fyzika v sedmém ročníku ZŠ. Je určen k prezentaci pomocí datového projektoru. </a:t>
            </a:r>
          </a:p>
          <a:p>
            <a:pPr marL="365760" lvl="0" indent="-256032" fontAlgn="auto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5000"/>
              <a:buFont typeface="Arial" pitchFamily="34" charset="0"/>
              <a:buChar char="•"/>
              <a:defRPr/>
            </a:pPr>
            <a:r>
              <a:rPr lang="cs-CZ" sz="1600" dirty="0" smtClean="0">
                <a:cs typeface="Times New Roman" pitchFamily="18" charset="0"/>
              </a:rPr>
              <a:t>Lze ho využít i pro zápis nových poznatků do sešitu, stejně tak ho lze zaslat mailem žákům, kteří v době probírání nového</a:t>
            </a:r>
            <a:r>
              <a:rPr lang="cs-CZ" sz="2000" dirty="0" smtClean="0">
                <a:cs typeface="Times New Roman" pitchFamily="18" charset="0"/>
              </a:rPr>
              <a:t> </a:t>
            </a:r>
            <a:r>
              <a:rPr lang="cs-CZ" sz="1600" dirty="0" smtClean="0">
                <a:cs typeface="Times New Roman" pitchFamily="18" charset="0"/>
              </a:rPr>
              <a:t>učiva chyběli.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 3" pitchFamily="18" charset="2"/>
              <a:buChar char=""/>
              <a:tabLst/>
              <a:defRPr/>
            </a:pPr>
            <a:endParaRPr kumimoji="0" lang="cs-CZ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6027003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dirty="0" smtClean="0"/>
              <a:t>Vytvořeno jako DUM do předmětu fyzika na ZŠ Studentská 895, Mnichovo Hradiště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75474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Zdroje:</a:t>
            </a:r>
          </a:p>
          <a:p>
            <a:r>
              <a:rPr lang="cs-CZ" sz="1400" dirty="0" smtClean="0"/>
              <a:t>Obrázky:</a:t>
            </a:r>
          </a:p>
          <a:p>
            <a:r>
              <a:rPr lang="cs-CZ" sz="1400" dirty="0"/>
              <a:t>[1]</a:t>
            </a:r>
          </a:p>
          <a:p>
            <a:r>
              <a:rPr lang="cs-CZ" sz="1400" dirty="0"/>
              <a:t>http://www.fajfrlik.webz.cz/fotogalerie.html</a:t>
            </a:r>
          </a:p>
          <a:p>
            <a:r>
              <a:rPr lang="cs-CZ" sz="1400" dirty="0" smtClean="0"/>
              <a:t>[2]</a:t>
            </a:r>
          </a:p>
          <a:p>
            <a:r>
              <a:rPr lang="cs-CZ" sz="1400" dirty="0"/>
              <a:t>http://www.google.cz/imgres?q=z%C3%A1pad+Slunce&amp;hl=cs&amp;gbv=2&amp;biw=1366&amp;bih=571&amp;tbm=isch&amp;tbnid=Aslb4dcB96h4gM:&amp;imgrefurl=http://bigbiz.blog.cz/0805/zapad-slunce&amp;docid=agC-jcws_S_kjM&amp;imgurl=http://nd01.jxs.cz/621/243/43ec09acfa_28695230_o2.jpg&amp;w=467&amp;h=350&amp;ei=-Xq6T9r4EoHvsgbY-K3mBw&amp;zoom=1&amp;iact=hc&amp;vpx=770&amp;vpy=264&amp;dur=265&amp;hovh=194&amp;hovw=259&amp;tx=165&amp;ty=125&amp;sig=101810909943249336466&amp;page=2&amp;tbnh=119&amp;tbnw=158&amp;start=10&amp;ndsp=27&amp;ved=1t:429,r:17,s:10,i:194</a:t>
            </a:r>
          </a:p>
          <a:p>
            <a:r>
              <a:rPr lang="cs-CZ" sz="1400" dirty="0"/>
              <a:t>[3]</a:t>
            </a:r>
          </a:p>
          <a:p>
            <a:r>
              <a:rPr lang="cs-CZ" sz="1400" dirty="0"/>
              <a:t>http://</a:t>
            </a:r>
            <a:r>
              <a:rPr lang="cs-CZ" sz="1400" dirty="0" smtClean="0"/>
              <a:t>upload.wikimedia.org/wikipedia/commons/3/3a/Gluehlampe_01_KMJ.jpg</a:t>
            </a:r>
          </a:p>
          <a:p>
            <a:r>
              <a:rPr lang="cs-CZ" sz="1400" dirty="0" smtClean="0"/>
              <a:t>[</a:t>
            </a:r>
            <a:r>
              <a:rPr lang="cs-CZ" sz="1400" dirty="0"/>
              <a:t>4]</a:t>
            </a:r>
          </a:p>
          <a:p>
            <a:r>
              <a:rPr lang="cs-CZ" sz="1400" dirty="0"/>
              <a:t>http://</a:t>
            </a:r>
            <a:r>
              <a:rPr lang="cs-CZ" sz="1400" dirty="0" smtClean="0"/>
              <a:t>upload.wikimedia.org/wikipedia/commons/9/95/Fire.jpg</a:t>
            </a:r>
          </a:p>
          <a:p>
            <a:r>
              <a:rPr lang="cs-CZ" sz="1400" dirty="0" smtClean="0"/>
              <a:t>[</a:t>
            </a:r>
            <a:r>
              <a:rPr lang="cs-CZ" sz="1400" dirty="0"/>
              <a:t>5]</a:t>
            </a:r>
          </a:p>
          <a:p>
            <a:r>
              <a:rPr lang="cs-CZ" sz="1400" dirty="0"/>
              <a:t>http://www.elektro-svitidla.com/svetelne-zdroje-led-gu10-mr16-e14-e27-ar111-katskup23.7.3.php?KATALOG_ZBOZI_VYPISOVAT_OD=30</a:t>
            </a:r>
          </a:p>
          <a:p>
            <a:r>
              <a:rPr lang="cs-CZ" sz="1400" dirty="0"/>
              <a:t>[6]</a:t>
            </a:r>
          </a:p>
          <a:p>
            <a:r>
              <a:rPr lang="cs-CZ" sz="1400" dirty="0"/>
              <a:t>http://www.google.cz/imgres?q=sv%C4%9Btlu%C5%A1ka&amp;hl=cs&amp;biw=1366&amp;bih=571&amp;gbv=2&amp;tbm=isch&amp;tbnid=EuaXbXbMmjdocM:&amp;imgrefurl=http://karolinabalazsova.blog.cz/1108/proc-svetluska-sviti&amp;docid=lZJhd8r0pR2aDM&amp;imgurl=http://</a:t>
            </a:r>
            <a:r>
              <a:rPr lang="cs-CZ" sz="1400" dirty="0" smtClean="0"/>
              <a:t>nd05.jxs.cz/748/187/6d6420f82a_78722030_o2.jpg&amp;w=231&amp;h=300&amp;ei=pn26T6rtKtHOswbr8JiDCA&amp;zoom=1</a:t>
            </a:r>
          </a:p>
          <a:p>
            <a:r>
              <a:rPr lang="cs-CZ" sz="1400" dirty="0"/>
              <a:t>[7]</a:t>
            </a:r>
          </a:p>
          <a:p>
            <a:r>
              <a:rPr lang="cs-CZ" sz="1400" dirty="0"/>
              <a:t>http://www.eshop-honzikovyvlacky.cz/honzikovyvlacky/eshop/7-1-Vyrobky-v-meritku-N/0/5/109-Stinitko-lampy-male-model-Ase-1-N-TT</a:t>
            </a:r>
          </a:p>
          <a:p>
            <a:r>
              <a:rPr lang="cs-CZ" sz="1400" dirty="0"/>
              <a:t>[9]</a:t>
            </a:r>
          </a:p>
          <a:p>
            <a:r>
              <a:rPr lang="cs-CZ" sz="1400" dirty="0"/>
              <a:t>http://www.google.cz/imgres?q=hv%C4%9Bzdy&amp;hl=cs&amp;gbv=2&amp;biw=1366&amp;bih=571&amp;tbm=isch&amp;tbnid=8H6V_MPCk180HM:&amp;imgrefurl=http://www.deli.jecool.net/%3Fp%3D78&amp;docid=tOMdHp53NL4CNM&amp;imgurl=http://</a:t>
            </a:r>
            <a:r>
              <a:rPr lang="cs-CZ" sz="1400" dirty="0" smtClean="0"/>
              <a:t>www.deli.jecool.net/wp-content/uploads/hvezdy_22.jpg&amp;w=1024&amp;h=768&amp;ei=nIC6T727KoeeOvDWsI0K&amp;zoom=1&amp;iact=hc&amp;vpx=311&amp;vpy=194&amp;dur=484&amp;hovh=194&amp;hovw=259&amp;tx=93&amp;ty=109&amp;sig=101810909943249336466&amp;page=1&amp;tbnh=155&amp;tbnw=234&amp;start=0&amp;ndsp=11&amp;ved=1t:429,r:1,s:0,i:137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608</Words>
  <Application>Microsoft Office PowerPoint</Application>
  <PresentationFormat>Předvádění na obrazovce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Základní údaje o DUM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Lokální laboratorní uživatel</dc:creator>
  <cp:lastModifiedBy>Lokální laboratorní uživatel</cp:lastModifiedBy>
  <cp:revision>58</cp:revision>
  <dcterms:modified xsi:type="dcterms:W3CDTF">2020-06-01T20:41:15Z</dcterms:modified>
</cp:coreProperties>
</file>