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65" r:id="rId5"/>
    <p:sldId id="266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2523A-F116-463F-8744-142976D9337B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820ED-5EE3-4DE8-806D-9009DB8D1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44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PROCENTA – VÝPOČET POMOCÍ TROJČLENKY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Výpočet procentové části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781126"/>
            <a:ext cx="4040188" cy="639762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u="sng" dirty="0" smtClean="0"/>
              <a:t>Pomocí 1%:</a:t>
            </a:r>
            <a:endParaRPr lang="cs-CZ" sz="2800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7544" y="2574056"/>
            <a:ext cx="4040188" cy="279916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100 % ……….. 500</a:t>
            </a:r>
          </a:p>
          <a:p>
            <a:pPr marL="0" indent="0">
              <a:buNone/>
            </a:pPr>
            <a:r>
              <a:rPr lang="cs-CZ" b="1" dirty="0" smtClean="0"/>
              <a:t>1 % …………… 500 : 100 = 5</a:t>
            </a:r>
          </a:p>
          <a:p>
            <a:pPr marL="0" indent="0">
              <a:buNone/>
            </a:pPr>
            <a:r>
              <a:rPr lang="cs-CZ" b="1" dirty="0" smtClean="0"/>
              <a:t>3 % …………… 3 </a:t>
            </a:r>
            <a:r>
              <a:rPr lang="cs-CZ" b="1" dirty="0" smtClean="0">
                <a:sym typeface="Symbol"/>
              </a:rPr>
              <a:t> 5 = 15</a:t>
            </a:r>
            <a:endParaRPr lang="cs-CZ" b="1" dirty="0" smtClean="0"/>
          </a:p>
          <a:p>
            <a:pPr marL="0" indent="0">
              <a:buNone/>
            </a:pPr>
            <a:endParaRPr lang="cs-CZ" sz="1800" b="1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781126"/>
            <a:ext cx="4041775" cy="63976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u="sng" dirty="0" smtClean="0"/>
              <a:t>Pomocí trojčlenky:</a:t>
            </a:r>
            <a:endParaRPr lang="cs-CZ" sz="28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    </a:t>
                </a:r>
                <a:r>
                  <a:rPr lang="cs-CZ" b="1" dirty="0" smtClean="0"/>
                  <a:t>100 % …………… 500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</a:t>
                </a:r>
                <a:r>
                  <a:rPr lang="cs-CZ" b="1" u="sng" dirty="0" smtClean="0"/>
                  <a:t>3 </a:t>
                </a:r>
                <a:r>
                  <a:rPr lang="cs-CZ" b="1" u="sng" dirty="0"/>
                  <a:t>%</a:t>
                </a:r>
                <a:r>
                  <a:rPr lang="cs-CZ" b="1" u="sng" dirty="0" smtClean="0"/>
                  <a:t> ………………. x  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>
                            <a:latin typeface="Cambria Math"/>
                          </a:rPr>
                          <m:t>𝐱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𝟓𝟎𝟎</m:t>
                        </m:r>
                      </m:den>
                    </m:f>
                    <m:r>
                      <a:rPr lang="cs-CZ" b="1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500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 x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5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:r>
                  <a:rPr lang="cs-CZ" b="1" dirty="0" smtClean="0"/>
                  <a:t>15</a:t>
                </a:r>
                <a:endParaRPr lang="cs-CZ" b="1" u="sng" dirty="0"/>
              </a:p>
            </p:txBody>
          </p:sp>
        </mc:Choice>
        <mc:Fallback xmlns="">
          <p:sp>
            <p:nvSpPr>
              <p:cNvPr id="8" name="Zástupný symbol pro obsah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  <a:blipFill rotWithShape="1">
                <a:blip r:embed="rId2"/>
                <a:stretch>
                  <a:fillRect t="-12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Šipka nahoru 9"/>
          <p:cNvSpPr/>
          <p:nvPr/>
        </p:nvSpPr>
        <p:spPr>
          <a:xfrm>
            <a:off x="7570044" y="2522917"/>
            <a:ext cx="242316" cy="834075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flipV="1">
            <a:off x="4716016" y="2509372"/>
            <a:ext cx="242316" cy="77561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3"/>
          <p:cNvSpPr txBox="1">
            <a:spLocks/>
          </p:cNvSpPr>
          <p:nvPr/>
        </p:nvSpPr>
        <p:spPr>
          <a:xfrm>
            <a:off x="446856" y="994718"/>
            <a:ext cx="8229600" cy="6340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/>
              <a:t>Př.: Vypočítejte 3 % z 500.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6205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Výpočet základu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781126"/>
            <a:ext cx="4040188" cy="639762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u="sng" dirty="0" smtClean="0"/>
              <a:t>Pomocí 1%:</a:t>
            </a:r>
            <a:endParaRPr lang="cs-CZ" sz="2800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7544" y="2574056"/>
            <a:ext cx="4040188" cy="279916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4</a:t>
            </a:r>
            <a:r>
              <a:rPr lang="cs-CZ" b="1" dirty="0" smtClean="0"/>
              <a:t> % ……….. 24</a:t>
            </a:r>
          </a:p>
          <a:p>
            <a:pPr marL="0" indent="0">
              <a:buNone/>
            </a:pPr>
            <a:r>
              <a:rPr lang="cs-CZ" b="1" dirty="0" smtClean="0"/>
              <a:t>1 % …………… 24 : 4 = 6</a:t>
            </a:r>
          </a:p>
          <a:p>
            <a:pPr marL="0" indent="0">
              <a:buNone/>
            </a:pPr>
            <a:r>
              <a:rPr lang="cs-CZ" b="1" dirty="0" smtClean="0"/>
              <a:t>100 % …………… 100 </a:t>
            </a:r>
            <a:r>
              <a:rPr lang="cs-CZ" b="1" dirty="0" smtClean="0">
                <a:sym typeface="Symbol"/>
              </a:rPr>
              <a:t> 6 = 600</a:t>
            </a:r>
            <a:endParaRPr lang="cs-CZ" b="1" dirty="0" smtClean="0"/>
          </a:p>
          <a:p>
            <a:pPr marL="0" indent="0">
              <a:buNone/>
            </a:pPr>
            <a:endParaRPr lang="cs-CZ" sz="1800" b="1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781126"/>
            <a:ext cx="4041775" cy="63976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u="sng" dirty="0" smtClean="0"/>
              <a:t>Pomocí trojčlenky:</a:t>
            </a:r>
            <a:endParaRPr lang="cs-CZ" sz="28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    </a:t>
                </a:r>
                <a:r>
                  <a:rPr lang="cs-CZ" b="1" dirty="0"/>
                  <a:t>4</a:t>
                </a:r>
                <a:r>
                  <a:rPr lang="cs-CZ" b="1" dirty="0" smtClean="0"/>
                  <a:t> % ……………….. 24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</a:t>
                </a:r>
                <a:r>
                  <a:rPr lang="cs-CZ" b="1" u="sng" dirty="0" smtClean="0"/>
                  <a:t>100 </a:t>
                </a:r>
                <a:r>
                  <a:rPr lang="cs-CZ" b="1" u="sng" dirty="0"/>
                  <a:t>%</a:t>
                </a:r>
                <a:r>
                  <a:rPr lang="cs-CZ" b="1" u="sng" dirty="0" smtClean="0"/>
                  <a:t> ……………… x  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>
                            <a:latin typeface="Cambria Math"/>
                          </a:rPr>
                          <m:t>𝐱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𝟐𝟒</m:t>
                        </m:r>
                      </m:den>
                    </m:f>
                    <m:r>
                      <a:rPr lang="cs-CZ" b="1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24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 x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num>
                      <m:den>
                        <m:r>
                          <a:rPr lang="cs-CZ" b="1" i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6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:r>
                  <a:rPr lang="cs-CZ" b="1" dirty="0" smtClean="0"/>
                  <a:t>600</a:t>
                </a:r>
                <a:endParaRPr lang="cs-CZ" b="1" u="sng" dirty="0"/>
              </a:p>
            </p:txBody>
          </p:sp>
        </mc:Choice>
        <mc:Fallback xmlns="">
          <p:sp>
            <p:nvSpPr>
              <p:cNvPr id="8" name="Zástupný symbol pro obsah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  <a:blipFill rotWithShape="1">
                <a:blip r:embed="rId2"/>
                <a:stretch>
                  <a:fillRect t="-12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Šipka nahoru 9"/>
          <p:cNvSpPr/>
          <p:nvPr/>
        </p:nvSpPr>
        <p:spPr>
          <a:xfrm>
            <a:off x="7570044" y="2522917"/>
            <a:ext cx="242316" cy="834075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flipV="1">
            <a:off x="4716016" y="2509372"/>
            <a:ext cx="242316" cy="77561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3"/>
          <p:cNvSpPr txBox="1">
            <a:spLocks/>
          </p:cNvSpPr>
          <p:nvPr/>
        </p:nvSpPr>
        <p:spPr>
          <a:xfrm>
            <a:off x="446856" y="994718"/>
            <a:ext cx="8229600" cy="6340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/>
              <a:t>Př.: Určete číslo, ze kterého 4 % je 24.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5146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Výpočet počtu procent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781126"/>
            <a:ext cx="4040188" cy="639762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u="sng" dirty="0" smtClean="0"/>
              <a:t>Pomocí 1%:</a:t>
            </a:r>
            <a:endParaRPr lang="cs-CZ" sz="2800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7544" y="2574056"/>
            <a:ext cx="4040188" cy="279916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100 % ……….. 300</a:t>
            </a:r>
          </a:p>
          <a:p>
            <a:pPr marL="0" indent="0">
              <a:buNone/>
            </a:pPr>
            <a:r>
              <a:rPr lang="cs-CZ" b="1" dirty="0" smtClean="0"/>
              <a:t>1 % …………… 300 : 100 = 3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 % …………… 63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p = 63 : 3 = 21 %</a:t>
            </a:r>
          </a:p>
          <a:p>
            <a:pPr marL="0" indent="0">
              <a:buNone/>
            </a:pPr>
            <a:endParaRPr lang="cs-CZ" sz="1800" b="1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781126"/>
            <a:ext cx="4041775" cy="63976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u="sng" dirty="0" smtClean="0"/>
              <a:t>Pomocí trojčlenky:</a:t>
            </a:r>
            <a:endParaRPr lang="cs-CZ" sz="28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    </a:t>
                </a:r>
                <a:r>
                  <a:rPr lang="cs-CZ" b="1" dirty="0" smtClean="0"/>
                  <a:t>100 % …………… 300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</a:t>
                </a:r>
                <a:r>
                  <a:rPr lang="cs-CZ" b="1" u="sng" dirty="0" smtClean="0"/>
                  <a:t>x </a:t>
                </a:r>
                <a:r>
                  <a:rPr lang="cs-CZ" b="1" u="sng" dirty="0"/>
                  <a:t>%</a:t>
                </a:r>
                <a:r>
                  <a:rPr lang="cs-CZ" b="1" u="sng" dirty="0" smtClean="0"/>
                  <a:t> ……………….. 63  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𝐱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cs-CZ" b="1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𝟔𝟑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𝟑𝟎𝟎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𝟔𝟑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𝟑𝟎𝟎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100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    x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𝟔𝟑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1</a:t>
                </a:r>
                <a:endParaRPr lang="cs-CZ" b="1" dirty="0"/>
              </a:p>
              <a:p>
                <a:pPr marL="0" indent="0">
                  <a:buNone/>
                </a:pPr>
                <a:r>
                  <a:rPr lang="cs-CZ" b="1" dirty="0"/>
                  <a:t>     x = </a:t>
                </a:r>
                <a:r>
                  <a:rPr lang="cs-CZ" b="1" dirty="0" smtClean="0"/>
                  <a:t>21</a:t>
                </a:r>
                <a:endParaRPr lang="cs-CZ" b="1" u="sng" dirty="0"/>
              </a:p>
            </p:txBody>
          </p:sp>
        </mc:Choice>
        <mc:Fallback xmlns="">
          <p:sp>
            <p:nvSpPr>
              <p:cNvPr id="8" name="Zástupný symbol pro obsah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502048"/>
                <a:ext cx="4041775" cy="3951288"/>
              </a:xfrm>
              <a:blipFill rotWithShape="1">
                <a:blip r:embed="rId2"/>
                <a:stretch>
                  <a:fillRect t="-12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Šipka nahoru 9"/>
          <p:cNvSpPr/>
          <p:nvPr/>
        </p:nvSpPr>
        <p:spPr>
          <a:xfrm>
            <a:off x="7570044" y="2522917"/>
            <a:ext cx="242316" cy="834075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flipV="1">
            <a:off x="4716016" y="2509372"/>
            <a:ext cx="242316" cy="77561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3"/>
          <p:cNvSpPr txBox="1">
            <a:spLocks/>
          </p:cNvSpPr>
          <p:nvPr/>
        </p:nvSpPr>
        <p:spPr>
          <a:xfrm>
            <a:off x="446856" y="994718"/>
            <a:ext cx="8229600" cy="6340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/>
              <a:t>Př.: Kolik procent ze 300 je 63.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5146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46856" y="1268760"/>
            <a:ext cx="8229600" cy="511256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Bronz je slitina mědi (88 %) a cínu (12 %). Kolik kg mědi a kolik kg cínu je obsaženo v 0,25 kg bronzové medaile</a:t>
            </a:r>
            <a:r>
              <a:rPr lang="cs-CZ" altLang="cs-CZ" sz="2800" dirty="0" smtClean="0"/>
              <a:t>?</a:t>
            </a:r>
            <a:br>
              <a:rPr lang="cs-CZ" altLang="cs-CZ" sz="2800" dirty="0" smtClean="0"/>
            </a:br>
            <a:endParaRPr lang="cs-CZ" alt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Z písemné práce měli jedničku 3 žáci, což bylo 15 % všech žáků ve třídě. Kolik žáků chodí do třídy</a:t>
            </a:r>
            <a:r>
              <a:rPr lang="cs-CZ" altLang="cs-CZ" sz="2800" dirty="0" smtClean="0"/>
              <a:t>?</a:t>
            </a:r>
            <a:br>
              <a:rPr lang="cs-CZ" altLang="cs-CZ" sz="2800" dirty="0" smtClean="0"/>
            </a:br>
            <a:endParaRPr lang="cs-CZ" alt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Statistika uvádí, že ve Slovinsku u pobřeží je průměrně 250 dní </a:t>
            </a:r>
            <a:r>
              <a:rPr lang="cs-CZ" altLang="cs-CZ" sz="2800" dirty="0" smtClean="0"/>
              <a:t>v </a:t>
            </a:r>
            <a:r>
              <a:rPr lang="cs-CZ" altLang="cs-CZ" sz="2800" dirty="0"/>
              <a:t>roce slunečné počasí. Kolik je to procent z celého roku?</a:t>
            </a:r>
            <a:endParaRPr lang="cs-CZ" sz="2800" dirty="0"/>
          </a:p>
        </p:txBody>
      </p:sp>
      <p:sp>
        <p:nvSpPr>
          <p:cNvPr id="3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pPr marL="400050" lvl="1" indent="0"/>
            <a:r>
              <a:rPr lang="cs-CZ" sz="2400" b="1" dirty="0" smtClean="0">
                <a:solidFill>
                  <a:schemeClr val="bg1"/>
                </a:solidFill>
                <a:latin typeface="+mj-lt"/>
              </a:rPr>
              <a:t>Zvolte si způsob výpočtu, který Vám vyhovuje a vyřešte následují úlohy:</a:t>
            </a:r>
          </a:p>
        </p:txBody>
      </p:sp>
    </p:spTree>
    <p:extLst>
      <p:ext uri="{BB962C8B-B14F-4D97-AF65-F5344CB8AC3E}">
        <p14:creationId xmlns:p14="http://schemas.microsoft.com/office/powerpoint/2010/main" val="20356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632700" cy="6477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000" dirty="0" smtClean="0"/>
              <a:t>Bronz je slitina mědi (88 %) a cínu (12 %). Kolik kg mědi a kolik kg cínu je obsaženo v 0,25 kg bronzové medaile?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48125" y="1479550"/>
            <a:ext cx="1511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 x        ...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534025" y="1484313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88 %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067175" y="1844675"/>
            <a:ext cx="151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0,25 kg   ...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462588" y="1844675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100 % 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140200" y="2276475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995738" y="1484313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6516688" y="148431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79925" y="2703513"/>
            <a:ext cx="598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x =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932363" y="2492375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0,25 . </a:t>
            </a: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5003800" y="28527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219700" y="2924175"/>
            <a:ext cx="60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6357938" y="2643188"/>
            <a:ext cx="831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= 0,22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500563" y="3500438"/>
            <a:ext cx="1866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 = 0,22 kg mědi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84213" y="4581128"/>
            <a:ext cx="508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V 0,25 kg bronzu je 0,22 kg mědi a 0,03 kg cínu.</a:t>
            </a:r>
          </a:p>
        </p:txBody>
      </p:sp>
      <p:sp>
        <p:nvSpPr>
          <p:cNvPr id="2" name="TextovéPole 18"/>
          <p:cNvSpPr txBox="1">
            <a:spLocks noChangeArrowheads="1"/>
          </p:cNvSpPr>
          <p:nvPr/>
        </p:nvSpPr>
        <p:spPr bwMode="auto">
          <a:xfrm>
            <a:off x="4311650" y="4076700"/>
            <a:ext cx="321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cínu ...  0,25 – 0,22 = 0,03 kg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572125" y="25003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88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311472" y="1196752"/>
            <a:ext cx="1964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pomocí trojčlenky: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14375" y="5157192"/>
            <a:ext cx="38811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pomocí 1 %:</a:t>
            </a:r>
          </a:p>
          <a:p>
            <a:r>
              <a:rPr lang="cs-CZ" dirty="0" smtClean="0"/>
              <a:t>100 % ………. </a:t>
            </a:r>
            <a:r>
              <a:rPr lang="cs-CZ" dirty="0" smtClean="0"/>
              <a:t>0,25 kg</a:t>
            </a:r>
            <a:endParaRPr lang="cs-CZ" dirty="0" smtClean="0"/>
          </a:p>
          <a:p>
            <a:r>
              <a:rPr lang="cs-CZ" dirty="0" smtClean="0"/>
              <a:t>1 % ………… </a:t>
            </a:r>
            <a:r>
              <a:rPr lang="cs-CZ" dirty="0" smtClean="0"/>
              <a:t>0,25</a:t>
            </a:r>
            <a:r>
              <a:rPr lang="cs-CZ" dirty="0" smtClean="0"/>
              <a:t> </a:t>
            </a:r>
            <a:r>
              <a:rPr lang="cs-CZ" dirty="0" smtClean="0"/>
              <a:t>: 100 = </a:t>
            </a:r>
            <a:r>
              <a:rPr lang="cs-CZ" dirty="0" smtClean="0"/>
              <a:t>0,0025 kg</a:t>
            </a:r>
            <a:endParaRPr lang="cs-CZ" dirty="0" smtClean="0"/>
          </a:p>
          <a:p>
            <a:r>
              <a:rPr lang="cs-CZ" dirty="0" smtClean="0"/>
              <a:t>88 % ………. 88 </a:t>
            </a:r>
            <a:r>
              <a:rPr lang="cs-CZ" dirty="0" smtClean="0">
                <a:sym typeface="Symbol"/>
              </a:rPr>
              <a:t> </a:t>
            </a:r>
            <a:r>
              <a:rPr lang="cs-CZ" dirty="0" smtClean="0">
                <a:sym typeface="Symbol"/>
              </a:rPr>
              <a:t>0,0025 </a:t>
            </a:r>
            <a:r>
              <a:rPr lang="cs-CZ" dirty="0" smtClean="0">
                <a:sym typeface="Symbol"/>
              </a:rPr>
              <a:t>= </a:t>
            </a:r>
            <a:r>
              <a:rPr lang="cs-CZ" dirty="0" smtClean="0">
                <a:sym typeface="Symbol"/>
              </a:rPr>
              <a:t>0,22 kg (mědi)</a:t>
            </a:r>
          </a:p>
          <a:p>
            <a:r>
              <a:rPr lang="cs-CZ" dirty="0" smtClean="0">
                <a:sym typeface="Symbol"/>
              </a:rPr>
              <a:t>12 % ………. </a:t>
            </a:r>
            <a:r>
              <a:rPr lang="cs-CZ" dirty="0">
                <a:sym typeface="Symbol"/>
              </a:rPr>
              <a:t>12 </a:t>
            </a:r>
            <a:r>
              <a:rPr lang="cs-CZ" dirty="0" smtClean="0">
                <a:sym typeface="Symbol"/>
              </a:rPr>
              <a:t> 0,0025 = 0,03 kg (cínu)</a:t>
            </a:r>
            <a:endParaRPr lang="cs-CZ" dirty="0"/>
          </a:p>
        </p:txBody>
      </p:sp>
      <p:pic>
        <p:nvPicPr>
          <p:cNvPr id="3074" name="Picture 2" descr="Bronzová medaile se stuho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9" t="17635" r="27666" b="20555"/>
          <a:stretch/>
        </p:blipFill>
        <p:spPr bwMode="auto">
          <a:xfrm>
            <a:off x="1158527" y="1655728"/>
            <a:ext cx="1829297" cy="256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46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/>
      <p:bldP spid="2055" grpId="0"/>
      <p:bldP spid="2056" grpId="0"/>
      <p:bldP spid="2057" grpId="0" animBg="1"/>
      <p:bldP spid="2058" grpId="0" animBg="1"/>
      <p:bldP spid="2059" grpId="0" animBg="1"/>
      <p:bldP spid="2060" grpId="0"/>
      <p:bldP spid="2062" grpId="0"/>
      <p:bldP spid="2063" grpId="0" animBg="1"/>
      <p:bldP spid="2064" grpId="0"/>
      <p:bldP spid="17" grpId="0"/>
      <p:bldP spid="18" grpId="0"/>
      <p:bldP spid="19" grpId="0"/>
      <p:bldP spid="2" grpId="0"/>
      <p:bldP spid="20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632700" cy="6477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000" dirty="0" smtClean="0"/>
              <a:t>Z písemné práce měli jedničku 3 žáci, což bylo 15 % všech žáků ve třídě. Kolik žáků chodí do třídy?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84663" y="1484313"/>
            <a:ext cx="1347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 žáci   ...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605463" y="1484313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15 %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00563" y="1844675"/>
            <a:ext cx="1158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x      ...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535613" y="1844675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100 % 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140200" y="2276475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79925" y="2703513"/>
            <a:ext cx="598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x =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033963" y="2492375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100 . </a:t>
            </a: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5003800" y="28527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148263" y="292417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15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6357938" y="2643188"/>
            <a:ext cx="63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= 20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500563" y="3500438"/>
            <a:ext cx="1358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 = 20 žáků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030238" y="4005064"/>
            <a:ext cx="253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Do třídy chodí 20 žáků.</a:t>
            </a:r>
          </a:p>
        </p:txBody>
      </p:sp>
      <p:cxnSp>
        <p:nvCxnSpPr>
          <p:cNvPr id="21" name="Přímá spojovací šipka 20"/>
          <p:cNvCxnSpPr/>
          <p:nvPr/>
        </p:nvCxnSpPr>
        <p:spPr>
          <a:xfrm rot="5400000" flipH="1" flipV="1">
            <a:off x="3606801" y="1892300"/>
            <a:ext cx="78581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rot="5400000" flipH="1" flipV="1">
            <a:off x="6194426" y="1892300"/>
            <a:ext cx="78581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5643563" y="250031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3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239464" y="1331476"/>
            <a:ext cx="1964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pomocí trojčlenky: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62618" y="5036983"/>
            <a:ext cx="3449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pomocí 1 %:</a:t>
            </a:r>
          </a:p>
          <a:p>
            <a:r>
              <a:rPr lang="cs-CZ" dirty="0" smtClean="0"/>
              <a:t>15 </a:t>
            </a:r>
            <a:r>
              <a:rPr lang="cs-CZ" dirty="0" smtClean="0"/>
              <a:t>% </a:t>
            </a:r>
            <a:r>
              <a:rPr lang="cs-CZ" dirty="0" smtClean="0"/>
              <a:t>…………….… </a:t>
            </a:r>
            <a:r>
              <a:rPr lang="cs-CZ" dirty="0" smtClean="0"/>
              <a:t>3</a:t>
            </a:r>
            <a:endParaRPr lang="cs-CZ" dirty="0" smtClean="0"/>
          </a:p>
          <a:p>
            <a:r>
              <a:rPr lang="cs-CZ" dirty="0" smtClean="0"/>
              <a:t>1 % </a:t>
            </a:r>
            <a:r>
              <a:rPr lang="cs-CZ" dirty="0" smtClean="0"/>
              <a:t>………………… 3 : 15 = 0,2</a:t>
            </a:r>
            <a:endParaRPr lang="cs-CZ" dirty="0" smtClean="0"/>
          </a:p>
          <a:p>
            <a:r>
              <a:rPr lang="cs-CZ" dirty="0" smtClean="0"/>
              <a:t>100 % </a:t>
            </a:r>
            <a:r>
              <a:rPr lang="cs-CZ" dirty="0" smtClean="0"/>
              <a:t>……………. 100 </a:t>
            </a:r>
            <a:r>
              <a:rPr lang="cs-CZ" dirty="0" smtClean="0">
                <a:sym typeface="Symbol"/>
              </a:rPr>
              <a:t> </a:t>
            </a:r>
            <a:r>
              <a:rPr lang="cs-CZ" dirty="0" smtClean="0">
                <a:sym typeface="Symbol"/>
              </a:rPr>
              <a:t>0,2 </a:t>
            </a:r>
            <a:r>
              <a:rPr lang="cs-CZ" dirty="0" smtClean="0">
                <a:sym typeface="Symbol"/>
              </a:rPr>
              <a:t>= </a:t>
            </a:r>
            <a:r>
              <a:rPr lang="cs-CZ" dirty="0" smtClean="0">
                <a:sym typeface="Symbol"/>
              </a:rPr>
              <a:t>20 žáků</a:t>
            </a:r>
            <a:endParaRPr lang="cs-CZ" dirty="0"/>
          </a:p>
        </p:txBody>
      </p:sp>
      <p:sp>
        <p:nvSpPr>
          <p:cNvPr id="2" name="AutoShape 4" descr="Pupils and teacher in classroom. cartoon illustration | Premium V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6" descr="Pupils and teacher in classroom. cartoon illustration | Premium Vect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93093"/>
            <a:ext cx="2667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33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/>
      <p:bldP spid="2055" grpId="0"/>
      <p:bldP spid="2056" grpId="0"/>
      <p:bldP spid="2057" grpId="0" animBg="1"/>
      <p:bldP spid="2060" grpId="0"/>
      <p:bldP spid="2062" grpId="0"/>
      <p:bldP spid="2063" grpId="0" animBg="1"/>
      <p:bldP spid="2064" grpId="0"/>
      <p:bldP spid="17" grpId="0"/>
      <p:bldP spid="18" grpId="0"/>
      <p:bldP spid="19" grpId="0"/>
      <p:bldP spid="23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632700" cy="6477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000" dirty="0" smtClean="0"/>
              <a:t>Statistika uvádí, že ve Slovinsku u pobřeží je průměrně 250 dní </a:t>
            </a:r>
            <a:br>
              <a:rPr lang="cs-CZ" altLang="cs-CZ" sz="2000" dirty="0" smtClean="0"/>
            </a:br>
            <a:r>
              <a:rPr lang="cs-CZ" altLang="cs-CZ" sz="2000" dirty="0" smtClean="0"/>
              <a:t>v roce slunečné počasí. Kolik je to procent z celého roku?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48125" y="1479550"/>
            <a:ext cx="1027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365  ...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92725" y="1484313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100 %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067175" y="1844675"/>
            <a:ext cx="1036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250  ...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292725" y="1844675"/>
            <a:ext cx="590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x 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140200" y="2276475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3779838" y="13414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6500813" y="135731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79925" y="2703513"/>
            <a:ext cx="598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x =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932363" y="2492375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100 . </a:t>
            </a: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5003800" y="28527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364163" y="2924175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365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6357938" y="2643188"/>
            <a:ext cx="110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= 68,5 %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500563" y="3500438"/>
            <a:ext cx="1281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 = 68,5 %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11188" y="4357688"/>
            <a:ext cx="580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U pobřeží Slovinska je přibližně 68,5 % slunečních dní.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5500688" y="2500313"/>
            <a:ext cx="569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250</a:t>
            </a:r>
          </a:p>
        </p:txBody>
      </p:sp>
      <p:pic>
        <p:nvPicPr>
          <p:cNvPr id="8212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718493"/>
            <a:ext cx="2952750" cy="221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755576" y="1259468"/>
            <a:ext cx="1964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pomocí trojčlenky: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14374" y="4904000"/>
            <a:ext cx="43846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pomocí 1 %:</a:t>
            </a:r>
          </a:p>
          <a:p>
            <a:r>
              <a:rPr lang="cs-CZ" dirty="0" smtClean="0"/>
              <a:t>100 % ………. </a:t>
            </a:r>
            <a:r>
              <a:rPr lang="cs-CZ" dirty="0" smtClean="0"/>
              <a:t>365 dní</a:t>
            </a:r>
            <a:endParaRPr lang="cs-CZ" dirty="0" smtClean="0"/>
          </a:p>
          <a:p>
            <a:r>
              <a:rPr lang="cs-CZ" dirty="0" smtClean="0"/>
              <a:t>1 % ………….. </a:t>
            </a:r>
            <a:r>
              <a:rPr lang="cs-CZ" dirty="0" smtClean="0"/>
              <a:t>365 </a:t>
            </a:r>
            <a:r>
              <a:rPr lang="cs-CZ" dirty="0" smtClean="0"/>
              <a:t>: 100 = </a:t>
            </a:r>
            <a:r>
              <a:rPr lang="cs-CZ" dirty="0" smtClean="0"/>
              <a:t>3,65</a:t>
            </a:r>
            <a:endParaRPr lang="cs-CZ" dirty="0" smtClean="0"/>
          </a:p>
          <a:p>
            <a:r>
              <a:rPr lang="cs-CZ" dirty="0" smtClean="0"/>
              <a:t>p % ………….. </a:t>
            </a:r>
            <a:r>
              <a:rPr lang="cs-CZ" dirty="0" smtClean="0"/>
              <a:t>250 dní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p = </a:t>
            </a:r>
            <a:r>
              <a:rPr lang="cs-CZ" dirty="0" smtClean="0"/>
              <a:t>250 : 3,65 </a:t>
            </a:r>
            <a:r>
              <a:rPr lang="cs-CZ" dirty="0" smtClean="0"/>
              <a:t>= </a:t>
            </a:r>
            <a:r>
              <a:rPr lang="cs-CZ" dirty="0" smtClean="0"/>
              <a:t>68,5 %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151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/>
      <p:bldP spid="2055" grpId="0"/>
      <p:bldP spid="2056" grpId="0"/>
      <p:bldP spid="2057" grpId="0" animBg="1"/>
      <p:bldP spid="2058" grpId="0" animBg="1"/>
      <p:bldP spid="2059" grpId="0" animBg="1"/>
      <p:bldP spid="2060" grpId="0"/>
      <p:bldP spid="2062" grpId="0"/>
      <p:bldP spid="2063" grpId="0" animBg="1"/>
      <p:bldP spid="2064" grpId="0"/>
      <p:bldP spid="17" grpId="0"/>
      <p:bldP spid="18" grpId="0"/>
      <p:bldP spid="19" grpId="0"/>
      <p:bldP spid="20" grpId="0"/>
      <p:bldP spid="24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548</Words>
  <Application>Microsoft Office PowerPoint</Application>
  <PresentationFormat>Předvádění na obrazovce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PROCENTA – VÝPOČET POMOCÍ TROJČLENKY</vt:lpstr>
      <vt:lpstr>Výpočet procentové části</vt:lpstr>
      <vt:lpstr>Výpočet základu</vt:lpstr>
      <vt:lpstr>Výpočet počtu procent</vt:lpstr>
      <vt:lpstr>Zvolte si způsob výpočtu, který Vám vyhovuje a vyřešte následují úlohy:</vt:lpstr>
      <vt:lpstr>Bronz je slitina mědi (88 %) a cínu (12 %). Kolik kg mědi a kolik kg cínu je obsaženo v 0,25 kg bronzové medaile?</vt:lpstr>
      <vt:lpstr>Z písemné práce měli jedničku 3 žáci, což bylo 15 % všech žáků ve třídě. Kolik žáků chodí do třídy?</vt:lpstr>
      <vt:lpstr>Statistika uvádí, že ve Slovinsku u pobřeží je průměrně 250 dní  v roce slunečné počasí. Kolik je to procent z celého roku?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NEPŘÍMÁ ÚMĚRNOST - TROJČLENKA</dc:title>
  <dc:creator>OEM</dc:creator>
  <cp:lastModifiedBy>Lokální laboratorní uživatel</cp:lastModifiedBy>
  <cp:revision>42</cp:revision>
  <dcterms:created xsi:type="dcterms:W3CDTF">2011-07-08T15:09:08Z</dcterms:created>
  <dcterms:modified xsi:type="dcterms:W3CDTF">2020-04-27T22:38:54Z</dcterms:modified>
</cp:coreProperties>
</file>