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CDC3F-2427-419C-ABB3-91DA6ABC4F73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4631-D22F-4D55-9C98-C57206C810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6A96-EE85-4C72-9D1E-36C15CDF1DFD}" type="datetimeFigureOut">
              <a:rPr lang="cs-CZ" smtClean="0"/>
              <a:pPr/>
              <a:t>21.02.2025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Obsah, jednotky obsahu</a:t>
            </a:r>
            <a:br>
              <a:rPr lang="cs-CZ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ročník</a:t>
            </a:r>
            <a:endParaRPr lang="cs-CZ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Převáděj: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29 km =		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17 a =			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30 ha =			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5 km =			ha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2 km =			   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14 ha =			a	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88024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120 000 a =		     km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3 800 a =	     	     ha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1 800 m =		     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1 200 a =		     ha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1 100 ha =		     km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90 000 m =		     ha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03848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557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49638" y="32496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1560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        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868144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284096" y="1052736"/>
            <a:ext cx="1719808" cy="31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244408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763688" y="112474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290 000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162880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1 700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220486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300 000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1 400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763688" y="335699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2 000 </a:t>
            </a:r>
            <a:r>
              <a:rPr lang="cs-CZ" sz="2000" b="1" dirty="0" err="1">
                <a:solidFill>
                  <a:schemeClr val="accent6">
                    <a:lumMod val="50000"/>
                  </a:schemeClr>
                </a:solidFill>
              </a:rPr>
              <a:t>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763688" y="27809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500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876256" y="11967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876256" y="17008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38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876256" y="227687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876256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876256" y="33569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876256" y="28529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Převeď na stejné obsahy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96752"/>
            <a:ext cx="309634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A) 5 km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B) 5 500 mm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C) 500 cm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D) 55 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E) 55 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F) 5 500 dm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76056" y="1196752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a) 55 cm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b) 5 dm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c) 500 ha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d) 55 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e) 5 500 dm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f) 5 500 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92560" y="13030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03648" y="18451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56300" y="350782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658436" y="24036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98044" y="4055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22992" y="129040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93452" y="185428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962972" y="29515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508596" y="350592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27656" y="40534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Obsahy útvarů seřaď vzestupně:</a:t>
            </a:r>
          </a:p>
        </p:txBody>
      </p:sp>
      <p:sp>
        <p:nvSpPr>
          <p:cNvPr id="3" name="Elipsa 2"/>
          <p:cNvSpPr/>
          <p:nvPr/>
        </p:nvSpPr>
        <p:spPr>
          <a:xfrm>
            <a:off x="251520" y="1196752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 dm</a:t>
            </a:r>
          </a:p>
        </p:txBody>
      </p:sp>
      <p:sp>
        <p:nvSpPr>
          <p:cNvPr id="4" name="Elipsa 3"/>
          <p:cNvSpPr/>
          <p:nvPr/>
        </p:nvSpPr>
        <p:spPr>
          <a:xfrm>
            <a:off x="1547664" y="2132856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400 cm</a:t>
            </a:r>
          </a:p>
        </p:txBody>
      </p:sp>
      <p:sp>
        <p:nvSpPr>
          <p:cNvPr id="5" name="Elipsa 4"/>
          <p:cNvSpPr/>
          <p:nvPr/>
        </p:nvSpPr>
        <p:spPr>
          <a:xfrm>
            <a:off x="179512" y="2996952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130 mm</a:t>
            </a:r>
          </a:p>
        </p:txBody>
      </p:sp>
      <p:sp>
        <p:nvSpPr>
          <p:cNvPr id="6" name="Elipsa 5"/>
          <p:cNvSpPr/>
          <p:nvPr/>
        </p:nvSpPr>
        <p:spPr>
          <a:xfrm>
            <a:off x="1557660" y="3872632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600 m</a:t>
            </a:r>
          </a:p>
        </p:txBody>
      </p:sp>
      <p:sp>
        <p:nvSpPr>
          <p:cNvPr id="7" name="Elipsa 6"/>
          <p:cNvSpPr/>
          <p:nvPr/>
        </p:nvSpPr>
        <p:spPr>
          <a:xfrm>
            <a:off x="134516" y="4719960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200 a</a:t>
            </a:r>
          </a:p>
        </p:txBody>
      </p:sp>
      <p:sp>
        <p:nvSpPr>
          <p:cNvPr id="8" name="Elipsa 7"/>
          <p:cNvSpPr/>
          <p:nvPr/>
        </p:nvSpPr>
        <p:spPr>
          <a:xfrm>
            <a:off x="1847676" y="540166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5 a</a:t>
            </a:r>
          </a:p>
        </p:txBody>
      </p:sp>
      <p:sp>
        <p:nvSpPr>
          <p:cNvPr id="9" name="Elipsa 8"/>
          <p:cNvSpPr/>
          <p:nvPr/>
        </p:nvSpPr>
        <p:spPr>
          <a:xfrm>
            <a:off x="143024" y="5894760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 ha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379860" y="13883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998564" y="23502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669256" y="32053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939256" y="40647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476672"/>
            <a:ext cx="80648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Jednotky obsahu používáme k určování obsahů čtverců, obdélníků…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552" y="1772816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Jednotky obsahu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979712" y="234888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Ahoj! Jsem čtverec o straně 1 mm. Jmenuji se _______________________.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43608" y="2636912"/>
            <a:ext cx="21602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270892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milimetr čtvereční – 1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mm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79712" y="357301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Ahoj! Jsem čtverec o straně 1 cm. Jmenuji se _______________________.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07704" y="39330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centimetr čtvereční – 1 cm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99592" y="3717032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465313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Ahoj! Jsem čtverec o straně 1 dm. Jmenuji se _______________________.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50131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decimetr čtvereční – 1 dm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282580" y="499759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280323" y="387330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307360" y="266514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39552" y="4653136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907704" y="580526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m  - obsah čtverce o straně 1 m.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398018" y="574662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Další jednotky obsahu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268760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1 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170080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Je to obsah čtverce o straně 10 m. V arech se vyjadřuje  obsah (výměra) zahrady, menšího pole apod.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2852936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1 ha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34290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Je to obsah čtverce o straně 100 m. V hektarech se uvádí výměra lesů, přehrad, větších polí a rybníků.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4725144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1 km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52292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Je to obsah čtverce o straně 1 000 m. V kilometrech čtverečních se uvádí rozloha velkých území nebo států.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17218" y="469626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Převody jednotek obsahu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km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7565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ha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9979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292080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dm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9593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66023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cm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95637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 mm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43046" y="364477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08062" y="365210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88924" y="365072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230570" y="368031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639448" y="369508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2</a:t>
            </a:r>
          </a:p>
        </p:txBody>
      </p:sp>
      <p:sp>
        <p:nvSpPr>
          <p:cNvPr id="19" name="Oblouk 18"/>
          <p:cNvSpPr/>
          <p:nvPr/>
        </p:nvSpPr>
        <p:spPr>
          <a:xfrm>
            <a:off x="7313105" y="3330465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2029544" y="3326589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256271" y="3381829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4605536" y="3324335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>
            <a:off x="6029063" y="3309257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>
            <a:off x="875365" y="3309821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899592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05172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275856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57200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084168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380312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: 100</a:t>
            </a:r>
          </a:p>
        </p:txBody>
      </p:sp>
      <p:sp>
        <p:nvSpPr>
          <p:cNvPr id="31" name="Oblouk 30"/>
          <p:cNvSpPr/>
          <p:nvPr/>
        </p:nvSpPr>
        <p:spPr>
          <a:xfrm rot="10800000">
            <a:off x="686679" y="3765398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louk 31"/>
          <p:cNvSpPr/>
          <p:nvPr/>
        </p:nvSpPr>
        <p:spPr>
          <a:xfrm rot="10800000">
            <a:off x="1918501" y="3793119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louk 32"/>
          <p:cNvSpPr/>
          <p:nvPr/>
        </p:nvSpPr>
        <p:spPr>
          <a:xfrm rot="10800000">
            <a:off x="3180680" y="3764091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0800000">
            <a:off x="4500917" y="3793683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rot="10800000">
            <a:off x="5880337" y="3793683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 rot="10800000">
            <a:off x="7187186" y="3778605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755576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907704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275856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644008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012160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308304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 100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Převáděj jednotky obsahu: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24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dm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cm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 m = 500 dm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16 dm = 1 600 cm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4 dm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400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8 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cm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32 dm =           cm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 dm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              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12 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 cm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mm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83768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48064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36678" y="180608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340557" y="23451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792549" y="233066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209928" y="291124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425453" y="291818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64786" y="352084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6450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80 000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464287" y="354430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660232" y="422108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3 200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88224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90 000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8822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1 200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667487" y="53150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372200" y="40770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228184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228184" y="530120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228184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380312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516216" y="5949280"/>
            <a:ext cx="711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700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95536" y="836712"/>
          <a:ext cx="8280918" cy="528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24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dm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cm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400 mm = 4 cm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700 cm = 7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20 000 cm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= 2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500 dm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67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000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mm =         cm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900 000 cm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     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2 800 dm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60 000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cm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15617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83769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79913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48065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56176" y="1340768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52320" y="13407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40558" y="19851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452320" y="1988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09928" y="2551203"/>
            <a:ext cx="1026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   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425454" y="25581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31409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804248" y="328498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   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464288" y="3184265"/>
            <a:ext cx="8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2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164288" y="386104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  60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812360" y="3717032"/>
            <a:ext cx="77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4437112"/>
            <a:ext cx="57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90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4293098"/>
            <a:ext cx="792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2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236296" y="5013176"/>
            <a:ext cx="57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667488" y="4955008"/>
            <a:ext cx="792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588224" y="371703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092280" y="429309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228184" y="4941170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956376" y="544522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092280" y="544522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380312" y="5589240"/>
            <a:ext cx="711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Převáděj: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7 m =			dm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85 cm =		mm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6 m =			cm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27 m =			dm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9 dm =			mm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18 m =			cm	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88024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500 mm =		     cm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7 000 </a:t>
            </a:r>
            <a:r>
              <a:rPr lang="cs-CZ" sz="2400" dirty="0" err="1"/>
              <a:t>000</a:t>
            </a:r>
            <a:r>
              <a:rPr lang="cs-CZ" sz="2400" dirty="0"/>
              <a:t> cm =	     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3 900 mm =		     cm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78 000 dm =		     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5 000 cm =		     dm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90 000 mm =		     dm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19872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15567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557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49638" y="32496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1560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7585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508104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       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372200" y="15567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      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270892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86814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284096" y="1052736"/>
            <a:ext cx="1719808" cy="31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100392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4440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100392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244408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244408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763688" y="11247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700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162880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8 500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220486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60 000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180 000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763688" y="33569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90 000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763688" y="27809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2 700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876256" y="11967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876256" y="17008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700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876256" y="227687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39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876256" y="39330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876256" y="34290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50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876256" y="28529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780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Převáděj jednotky obsahu: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24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km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ha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 km = 300 ha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7 ha = 700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 a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500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8 ha  =          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14 km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             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39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ha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 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km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0404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29969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588224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1 200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464287" y="354430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660232" y="422108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80 000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732240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140 000 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8822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3 900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372200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228184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588224" y="59492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2 000 </a:t>
            </a:r>
            <a:r>
              <a:rPr lang="cs-CZ" sz="2000" dirty="0" err="1">
                <a:solidFill>
                  <a:schemeClr val="accent6">
                    <a:lumMod val="50000"/>
                  </a:schemeClr>
                </a:solidFill>
              </a:rPr>
              <a:t>000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956376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24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km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ha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200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m = 12 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ha = 9 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000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= 3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600 a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50 000 a =       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000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=       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3 900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  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7 900 ha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 k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300192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732240" y="29249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660232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  6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020272" y="422108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668344" y="47971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94826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39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092280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79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956376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308304" y="234888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44408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164288" y="47251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  <p:bldP spid="27" grpId="0"/>
      <p:bldP spid="30" grpId="0"/>
    </p:bldLst>
  </p:timing>
</p:sld>
</file>

<file path=ppt/theme/theme1.xml><?xml version="1.0" encoding="utf-8"?>
<a:theme xmlns:a="http://schemas.openxmlformats.org/drawingml/2006/main" name="Motiv sady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901</Words>
  <Application>Microsoft Office PowerPoint</Application>
  <PresentationFormat>Předvádění na obrazovce (4:3)</PresentationFormat>
  <Paragraphs>352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Obsah, jednotky obsahu 5. ročník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Obsah, jednotky obsahu 5. ročník</dc:title>
  <dc:creator>JasLouie</dc:creator>
  <cp:lastModifiedBy>Milena Tuzarová</cp:lastModifiedBy>
  <cp:revision>44</cp:revision>
  <dcterms:created xsi:type="dcterms:W3CDTF">2011-08-15T09:49:17Z</dcterms:created>
  <dcterms:modified xsi:type="dcterms:W3CDTF">2025-02-21T13:04:10Z</dcterms:modified>
</cp:coreProperties>
</file>